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E725A2"/>
    <a:srgbClr val="106995"/>
    <a:srgbClr val="F7EAD8"/>
    <a:srgbClr val="3C5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55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660AB89-0949-7147-99F9-0F075EF161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85"/>
            <a:ext cx="9144000" cy="51435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1610917" cy="16109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400" b="1" cap="all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164288" y="4800599"/>
            <a:ext cx="2133600" cy="273844"/>
          </a:xfrm>
        </p:spPr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55BD79-7AAE-D84A-AEA2-B4F914B4AA3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" y="0"/>
            <a:ext cx="9144000" cy="1104716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7618" y="121770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  <p:grpSp>
        <p:nvGrpSpPr>
          <p:cNvPr id="15" name="Gruppo 14"/>
          <p:cNvGrpSpPr>
            <a:grpSpLocks noChangeAspect="1"/>
          </p:cNvGrpSpPr>
          <p:nvPr userDrawn="1"/>
        </p:nvGrpSpPr>
        <p:grpSpPr>
          <a:xfrm>
            <a:off x="5749714" y="4603500"/>
            <a:ext cx="3394286" cy="540000"/>
            <a:chOff x="686190" y="1231219"/>
            <a:chExt cx="7920000" cy="1260000"/>
          </a:xfrm>
        </p:grpSpPr>
        <p:sp>
          <p:nvSpPr>
            <p:cNvPr id="16" name="Rettangolo 15"/>
            <p:cNvSpPr/>
            <p:nvPr/>
          </p:nvSpPr>
          <p:spPr>
            <a:xfrm>
              <a:off x="686190" y="1231219"/>
              <a:ext cx="7920000" cy="12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17" name="Immagine 16" descr="ISS.gif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64493" y="1282728"/>
              <a:ext cx="1080000" cy="10800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8" name="Immagine 17" descr="LOGO_ENEA_ita.gif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06712" y="1507578"/>
              <a:ext cx="1776483" cy="7200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9" name="Immagine 18" descr="logoISPRA_SNPA-alta.pn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44980" y="1276190"/>
              <a:ext cx="3294915" cy="1080000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8" y="7222"/>
            <a:ext cx="1203598" cy="1203598"/>
          </a:xfrm>
          <a:prstGeom prst="rect">
            <a:avLst/>
          </a:prstGeom>
        </p:spPr>
      </p:pic>
      <p:sp>
        <p:nvSpPr>
          <p:cNvPr id="4" name="CasellaDiTesto 3"/>
          <p:cNvSpPr txBox="1"/>
          <p:nvPr userDrawn="1"/>
        </p:nvSpPr>
        <p:spPr>
          <a:xfrm>
            <a:off x="733120" y="4815069"/>
            <a:ext cx="4993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solidFill>
                  <a:schemeClr val="bg1">
                    <a:lumMod val="65000"/>
                  </a:schemeClr>
                </a:solidFill>
              </a:rPr>
              <a:t>ECOMONDO – Progetto Pulvirus – 27/10/2021</a:t>
            </a:r>
            <a:endParaRPr lang="en-GB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lvirus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290"/>
            <a:ext cx="8100392" cy="1054291"/>
          </a:xfrm>
        </p:spPr>
        <p:txBody>
          <a:bodyPr/>
          <a:lstStyle/>
          <a:p>
            <a:pPr algn="l"/>
            <a:r>
              <a:rPr lang="it-IT" sz="1700" dirty="0"/>
              <a:t>PROGETTO PULVIRUS</a:t>
            </a:r>
            <a:br>
              <a:rPr lang="it-IT" sz="1700"/>
            </a:br>
            <a:r>
              <a:rPr lang="it-IT" sz="1700"/>
              <a:t>Obiettivo 1: Analisi sistematica dell’andamento della qualità dell’aria in Italia durante il periodo di lockdown sulla base dei dati delle reti di monitoraggio regionali 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14289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50DF21C-F8EE-4A95-B9C6-81549BF04D28}"/>
              </a:ext>
            </a:extLst>
          </p:cNvPr>
          <p:cNvSpPr txBox="1">
            <a:spLocks/>
          </p:cNvSpPr>
          <p:nvPr/>
        </p:nvSpPr>
        <p:spPr>
          <a:xfrm>
            <a:off x="457200" y="1203598"/>
            <a:ext cx="8363272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Sensibile riduzione dei livelli degli inquinanti la cui fonte principale o prevalente è il traffico veicolare: es. NO</a:t>
            </a:r>
            <a:r>
              <a:rPr lang="it-IT" sz="2000" baseline="-25000" dirty="0">
                <a:solidFill>
                  <a:srgbClr val="0000FF"/>
                </a:solidFill>
              </a:rPr>
              <a:t>2</a:t>
            </a:r>
            <a:r>
              <a:rPr lang="it-IT" sz="2000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rgbClr val="0000FF"/>
                </a:solidFill>
              </a:rPr>
              <a:t>9/3 – 3/5: - 36% (±26%); riduzione persiste ma meno sensibile nel periodo delle nuove restrizioni  8/10 – 31/12/2020: -14% (±23%)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Non si osserva analoga riduzione significativa per il PM</a:t>
            </a:r>
            <a:r>
              <a:rPr lang="it-IT" sz="2000" baseline="-25000" dirty="0">
                <a:solidFill>
                  <a:srgbClr val="0000FF"/>
                </a:solidFill>
              </a:rPr>
              <a:t>10</a:t>
            </a:r>
            <a:r>
              <a:rPr lang="it-IT" sz="2000" dirty="0">
                <a:solidFill>
                  <a:srgbClr val="0000FF"/>
                </a:solidFill>
              </a:rPr>
              <a:t>: 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rgbClr val="0000FF"/>
                </a:solidFill>
              </a:rPr>
              <a:t>9/3 – 3/5: - 2% (±17%); 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rgbClr val="0000FF"/>
                </a:solidFill>
              </a:rPr>
              <a:t>Valutato stazione per stazione il contributo degli eventi di trasporto di sabbie desertiche alle concentrazioni di PM</a:t>
            </a:r>
            <a:r>
              <a:rPr lang="it-IT" sz="2000" baseline="-25000" dirty="0">
                <a:solidFill>
                  <a:srgbClr val="0000FF"/>
                </a:solidFill>
              </a:rPr>
              <a:t>10</a:t>
            </a:r>
            <a:r>
              <a:rPr lang="it-IT" sz="2000" dirty="0">
                <a:solidFill>
                  <a:srgbClr val="0000FF"/>
                </a:solidFill>
              </a:rPr>
              <a:t>: 27 – 31 marzo particolarmente rilevante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Ozono: nel periodo del primo lockdown si osserva un moderato aumento nel centro nord verosimilmente determinato dalla riduzione dei livelli dei principali precursori (ossidi di azoto e composti organici volatili)</a:t>
            </a:r>
          </a:p>
        </p:txBody>
      </p:sp>
    </p:spTree>
    <p:extLst>
      <p:ext uri="{BB962C8B-B14F-4D97-AF65-F5344CB8AC3E}">
        <p14:creationId xmlns:p14="http://schemas.microsoft.com/office/powerpoint/2010/main" val="1619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290"/>
            <a:ext cx="8100392" cy="1054291"/>
          </a:xfrm>
        </p:spPr>
        <p:txBody>
          <a:bodyPr/>
          <a:lstStyle/>
          <a:p>
            <a:pPr algn="l"/>
            <a:r>
              <a:rPr lang="it-IT" sz="1700" dirty="0"/>
              <a:t>PROGETTO PULVIRUS</a:t>
            </a:r>
            <a:br>
              <a:rPr lang="it-IT" sz="1700" dirty="0"/>
            </a:br>
            <a:r>
              <a:rPr lang="it-IT" sz="1700" dirty="0"/>
              <a:t>Obiettivo 1: Analisi sistematica dell’andamento della qualità dell’aria in Italia durante il periodo di lockdown sulla base dei dati delle reti di monitoraggio regionali 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14289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FEF2C0DE-233E-4BF8-8E0A-A78B5579E22F}"/>
              </a:ext>
            </a:extLst>
          </p:cNvPr>
          <p:cNvSpPr txBox="1">
            <a:spLocks/>
          </p:cNvSpPr>
          <p:nvPr/>
        </p:nvSpPr>
        <p:spPr>
          <a:xfrm>
            <a:off x="539552" y="1203598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I risultati preliminari confermano l’efficacia dei metodi statistici utilizzati nel ridurre l’incertezza associata alla stima degli effetti del lockdown sulla qualità dell’aria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L’ «aggiustamento» per la meteorologia non modifica comunque il quadro generale già delineato: permette però di disaccoppiare l’effetto della riduzione delle emissioni da quello della variabilità delle condizioni meteo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Mediante l’utilizzo di modelli statistici </a:t>
            </a:r>
            <a:r>
              <a:rPr lang="it-IT" sz="2000" dirty="0" err="1">
                <a:solidFill>
                  <a:srgbClr val="0000FF"/>
                </a:solidFill>
              </a:rPr>
              <a:t>Bayesiani</a:t>
            </a:r>
            <a:r>
              <a:rPr lang="it-IT" sz="2000" dirty="0">
                <a:solidFill>
                  <a:srgbClr val="0000FF"/>
                </a:solidFill>
              </a:rPr>
              <a:t> è stato possibile stimare anche nello spazio (oltre che nel tempo) le variazioni di concentrazione rispetto agli anni precedenti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0000FF"/>
                </a:solidFill>
              </a:rPr>
              <a:t>Sul sito </a:t>
            </a:r>
            <a:r>
              <a:rPr lang="it-IT" sz="20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www.pulvirus.it</a:t>
            </a:r>
            <a:r>
              <a:rPr lang="it-IT" sz="2000" dirty="0">
                <a:solidFill>
                  <a:srgbClr val="0000FF"/>
                </a:solidFill>
              </a:rPr>
              <a:t> è riportata una </a:t>
            </a:r>
            <a:r>
              <a:rPr lang="it-IT" sz="2000" i="1" dirty="0">
                <a:solidFill>
                  <a:srgbClr val="0000FF"/>
                </a:solidFill>
              </a:rPr>
              <a:t>dashboard</a:t>
            </a:r>
            <a:r>
              <a:rPr lang="it-IT" sz="2000" dirty="0">
                <a:solidFill>
                  <a:srgbClr val="0000FF"/>
                </a:solidFill>
              </a:rPr>
              <a:t> con le statistiche descrittive e le analisi condotte che sarà aggiornata man mano che i risultati saranno disponibili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44558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PULVIRUS" id="{38BF02D6-6938-B843-A05C-9F10AEF6D486}" vid="{8E994E24-1CD6-4541-AEFD-207FA5ABDE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295</Words>
  <Application>Microsoft Office PowerPoint</Application>
  <PresentationFormat>Presentazione su schermo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Tema di Office</vt:lpstr>
      <vt:lpstr>PROGETTO PULVIRUS Obiettivo 1: Analisi sistematica dell’andamento della qualità dell’aria in Italia durante il periodo di lockdown sulla base dei dati delle reti di monitoraggio regionali </vt:lpstr>
      <vt:lpstr>PROGETTO PULVIRUS Obiettivo 1: Analisi sistematica dell’andamento della qualità dell’aria in Italia durante il periodo di lockdown sulla base dei dati delle reti di monitoraggio regionali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Giorgio Cattani</dc:creator>
  <cp:lastModifiedBy>Alfredo</cp:lastModifiedBy>
  <cp:revision>163</cp:revision>
  <dcterms:created xsi:type="dcterms:W3CDTF">2020-11-02T08:49:52Z</dcterms:created>
  <dcterms:modified xsi:type="dcterms:W3CDTF">2021-10-24T14:54:03Z</dcterms:modified>
</cp:coreProperties>
</file>